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9"/>
  </p:notesMasterIdLst>
  <p:sldIdLst>
    <p:sldId id="256" r:id="rId2"/>
    <p:sldId id="257" r:id="rId3"/>
    <p:sldId id="261" r:id="rId4"/>
    <p:sldId id="258" r:id="rId5"/>
    <p:sldId id="259" r:id="rId6"/>
    <p:sldId id="260" r:id="rId7"/>
    <p:sldId id="262" r:id="rId8"/>
    <p:sldId id="263" r:id="rId9"/>
    <p:sldId id="264" r:id="rId10"/>
    <p:sldId id="265" r:id="rId11"/>
    <p:sldId id="266" r:id="rId12"/>
    <p:sldId id="269" r:id="rId13"/>
    <p:sldId id="272" r:id="rId14"/>
    <p:sldId id="267" r:id="rId15"/>
    <p:sldId id="270" r:id="rId16"/>
    <p:sldId id="271"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0" autoAdjust="0"/>
    <p:restoredTop sz="38000" autoAdjust="0"/>
  </p:normalViewPr>
  <p:slideViewPr>
    <p:cSldViewPr snapToGrid="0">
      <p:cViewPr>
        <p:scale>
          <a:sx n="80" d="100"/>
          <a:sy n="80" d="100"/>
        </p:scale>
        <p:origin x="570"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38EEC-6961-4759-A97E-9F492F7FEFC8}" type="datetimeFigureOut">
              <a:rPr lang="nl-BE" smtClean="0"/>
              <a:t>8/11/2019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4F4C7-D6D7-4335-BD1B-8B362B75A9A1}" type="slidenum">
              <a:rPr lang="nl-BE" smtClean="0"/>
              <a:t>‹nr.›</a:t>
            </a:fld>
            <a:endParaRPr lang="nl-BE"/>
          </a:p>
        </p:txBody>
      </p:sp>
    </p:spTree>
    <p:extLst>
      <p:ext uri="{BB962C8B-B14F-4D97-AF65-F5344CB8AC3E}">
        <p14:creationId xmlns:p14="http://schemas.microsoft.com/office/powerpoint/2010/main" val="166280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is onze kapstok?</a:t>
            </a:r>
            <a:r>
              <a:rPr lang="nl-NL" baseline="0" dirty="0" smtClean="0"/>
              <a:t> </a:t>
            </a:r>
          </a:p>
          <a:p>
            <a:r>
              <a:rPr lang="nl-NL" baseline="0" dirty="0" smtClean="0"/>
              <a:t>Waaraan hangt alles? Een skelet </a:t>
            </a:r>
          </a:p>
          <a:p>
            <a:r>
              <a:rPr lang="nl-NL" baseline="0" dirty="0" smtClean="0"/>
              <a:t>Heeft iedereen het? Nee</a:t>
            </a:r>
          </a:p>
          <a:p>
            <a:r>
              <a:rPr lang="nl-NL" baseline="0" dirty="0" smtClean="0"/>
              <a:t>Dieren? Ja</a:t>
            </a:r>
          </a:p>
          <a:p>
            <a:r>
              <a:rPr lang="nl-NL" baseline="0" dirty="0" smtClean="0"/>
              <a:t>Bestaan er wezens zonder? Ja, bv een worm </a:t>
            </a:r>
          </a:p>
          <a:p>
            <a:r>
              <a:rPr lang="nl-NL" baseline="0" dirty="0" smtClean="0"/>
              <a:t>Stel je voor dat je eens in het graf mag kijken naar de overblijven van jezelf. Wat zou er zo kenmerkend zijn aan jezelf? </a:t>
            </a:r>
          </a:p>
          <a:p>
            <a:r>
              <a:rPr lang="nl-NL" baseline="0" dirty="0" smtClean="0"/>
              <a:t>In welke houding zou je liggen? </a:t>
            </a:r>
          </a:p>
          <a:p>
            <a:endParaRPr lang="nl-NL" baseline="0" dirty="0" smtClean="0"/>
          </a:p>
          <a:p>
            <a:endParaRPr lang="nl-NL" baseline="0" dirty="0" smtClean="0"/>
          </a:p>
          <a:p>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2</a:t>
            </a:fld>
            <a:endParaRPr lang="nl-BE"/>
          </a:p>
        </p:txBody>
      </p:sp>
    </p:spTree>
    <p:extLst>
      <p:ext uri="{BB962C8B-B14F-4D97-AF65-F5344CB8AC3E}">
        <p14:creationId xmlns:p14="http://schemas.microsoft.com/office/powerpoint/2010/main" val="356963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17</a:t>
            </a:fld>
            <a:endParaRPr lang="nl-BE"/>
          </a:p>
        </p:txBody>
      </p:sp>
    </p:spTree>
    <p:extLst>
      <p:ext uri="{BB962C8B-B14F-4D97-AF65-F5344CB8AC3E}">
        <p14:creationId xmlns:p14="http://schemas.microsoft.com/office/powerpoint/2010/main" val="33410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is alles aan elkaar bevestigd?</a:t>
            </a:r>
            <a:r>
              <a:rPr lang="nl-NL" baseline="0" dirty="0" smtClean="0"/>
              <a:t> </a:t>
            </a:r>
          </a:p>
          <a:p>
            <a:r>
              <a:rPr lang="nl-NL" baseline="0" dirty="0" smtClean="0"/>
              <a:t>Waarom? </a:t>
            </a:r>
          </a:p>
          <a:p>
            <a:r>
              <a:rPr lang="nl-NL" baseline="0" dirty="0" smtClean="0"/>
              <a:t>Waarvoor dient het? </a:t>
            </a:r>
          </a:p>
          <a:p>
            <a:r>
              <a:rPr lang="nl-NL" baseline="0" dirty="0" smtClean="0"/>
              <a:t>Waar bestaat ons skelet uit?</a:t>
            </a:r>
          </a:p>
          <a:p>
            <a:r>
              <a:rPr lang="nl-NL" baseline="0" dirty="0" smtClean="0"/>
              <a:t>Hoeveel botten zie je in je armen, benen,…? </a:t>
            </a:r>
          </a:p>
          <a:p>
            <a:pPr marL="171450" indent="-171450">
              <a:buFont typeface="Arial" panose="020B0604020202020204" pitchFamily="34" charset="0"/>
              <a:buChar char="•"/>
            </a:pPr>
            <a:r>
              <a:rPr lang="nl-NL" baseline="0" dirty="0" smtClean="0"/>
              <a:t>De schedel</a:t>
            </a:r>
          </a:p>
          <a:p>
            <a:pPr marL="171450" indent="-171450">
              <a:buFont typeface="Arial" panose="020B0604020202020204" pitchFamily="34" charset="0"/>
              <a:buChar char="•"/>
            </a:pPr>
            <a:r>
              <a:rPr lang="nl-NL" baseline="0" dirty="0" smtClean="0"/>
              <a:t>De wervel</a:t>
            </a:r>
          </a:p>
          <a:p>
            <a:pPr marL="171450" indent="-171450">
              <a:buFont typeface="Arial" panose="020B0604020202020204" pitchFamily="34" charset="0"/>
              <a:buChar char="•"/>
            </a:pPr>
            <a:r>
              <a:rPr lang="nl-NL" baseline="0" dirty="0" smtClean="0"/>
              <a:t>De </a:t>
            </a:r>
            <a:r>
              <a:rPr lang="nl-NL" baseline="0" dirty="0" smtClean="0"/>
              <a:t>12 ribben en het borstbeen </a:t>
            </a:r>
          </a:p>
          <a:p>
            <a:pPr marL="171450" indent="-171450">
              <a:buFont typeface="Arial" panose="020B0604020202020204" pitchFamily="34" charset="0"/>
              <a:buChar char="•"/>
            </a:pPr>
            <a:r>
              <a:rPr lang="nl-NL" baseline="0" dirty="0" smtClean="0"/>
              <a:t>De </a:t>
            </a:r>
            <a:r>
              <a:rPr lang="nl-NL" baseline="0" dirty="0" smtClean="0"/>
              <a:t>schouders</a:t>
            </a:r>
            <a:endParaRPr lang="nl-NL" baseline="0" dirty="0" smtClean="0"/>
          </a:p>
          <a:p>
            <a:pPr marL="171450" indent="-171450">
              <a:buFont typeface="Arial" panose="020B0604020202020204" pitchFamily="34" charset="0"/>
              <a:buChar char="•"/>
            </a:pPr>
            <a:r>
              <a:rPr lang="nl-NL" baseline="0" dirty="0" smtClean="0"/>
              <a:t>De </a:t>
            </a:r>
            <a:r>
              <a:rPr lang="nl-NL" baseline="0" dirty="0" smtClean="0"/>
              <a:t>armen: </a:t>
            </a:r>
            <a:r>
              <a:rPr lang="nl-NL" baseline="0" dirty="0" smtClean="0"/>
              <a:t>per arm een </a:t>
            </a:r>
            <a:r>
              <a:rPr lang="nl-NL" baseline="0" dirty="0" smtClean="0"/>
              <a:t>bovenarm, onderarmen, hand + vingers </a:t>
            </a:r>
            <a:endParaRPr lang="nl-NL" baseline="0" dirty="0" smtClean="0"/>
          </a:p>
          <a:p>
            <a:pPr marL="171450" indent="-171450">
              <a:buFont typeface="Arial" panose="020B0604020202020204" pitchFamily="34" charset="0"/>
              <a:buChar char="•"/>
            </a:pPr>
            <a:r>
              <a:rPr lang="nl-NL" baseline="0" dirty="0" smtClean="0"/>
              <a:t>Het bekken: koppelt </a:t>
            </a:r>
            <a:r>
              <a:rPr lang="nl-NL" baseline="0" dirty="0" smtClean="0"/>
              <a:t>de onderste ledematen </a:t>
            </a:r>
            <a:r>
              <a:rPr lang="nl-NL" baseline="0" dirty="0" smtClean="0"/>
              <a:t>aan </a:t>
            </a:r>
            <a:r>
              <a:rPr lang="nl-NL" baseline="0" dirty="0" smtClean="0"/>
              <a:t>de wervelkolom</a:t>
            </a:r>
          </a:p>
          <a:p>
            <a:pPr marL="171450" indent="-171450">
              <a:buFont typeface="Arial" panose="020B0604020202020204" pitchFamily="34" charset="0"/>
              <a:buChar char="•"/>
            </a:pPr>
            <a:r>
              <a:rPr lang="nl-NL" baseline="0" dirty="0" smtClean="0"/>
              <a:t>De benen: per been een bovenbeen, knie, onderbeen, voet en tenen </a:t>
            </a:r>
            <a:endParaRPr lang="nl-NL" baseline="0" dirty="0" smtClean="0"/>
          </a:p>
          <a:p>
            <a:pPr marL="171450" indent="-171450">
              <a:buFont typeface="Arial" panose="020B0604020202020204" pitchFamily="34" charset="0"/>
              <a:buChar char="•"/>
            </a:pPr>
            <a:endParaRPr lang="nl-NL" baseline="0" dirty="0" smtClean="0"/>
          </a:p>
          <a:p>
            <a:pPr marL="0" indent="0">
              <a:buFont typeface="Arial" panose="020B0604020202020204" pitchFamily="34" charset="0"/>
              <a:buNone/>
            </a:pPr>
            <a:r>
              <a:rPr lang="nl-NL" baseline="0" dirty="0" smtClean="0"/>
              <a:t>Bij de meeste zoogdieren worden vrijwel al deze beenden ook teruggevonden, alleen in een andere vorm. </a:t>
            </a:r>
          </a:p>
          <a:p>
            <a:endParaRPr lang="nl-NL" baseline="0" dirty="0" smtClean="0"/>
          </a:p>
          <a:p>
            <a:endParaRPr lang="nl-NL" baseline="0" dirty="0" smtClean="0"/>
          </a:p>
          <a:p>
            <a:r>
              <a:rPr lang="nl-NL" baseline="0" dirty="0" smtClean="0"/>
              <a:t>Weetje: Het skelet van een volwassen mens bestaat uit ongeveer 206 botten. Een baby heeft er veel meer, wel 350. Bij het ouder worden groeien een aantal botten aan elkaar. Vandaar dat je als volwassen bent, minder botten hebt.</a:t>
            </a:r>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4</a:t>
            </a:fld>
            <a:endParaRPr lang="nl-BE"/>
          </a:p>
        </p:txBody>
      </p:sp>
    </p:spTree>
    <p:extLst>
      <p:ext uri="{BB962C8B-B14F-4D97-AF65-F5344CB8AC3E}">
        <p14:creationId xmlns:p14="http://schemas.microsoft.com/office/powerpoint/2010/main" val="320871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Welke delen herkennen we? </a:t>
            </a:r>
          </a:p>
          <a:p>
            <a:r>
              <a:rPr lang="nl-NL" dirty="0" smtClean="0"/>
              <a:t>Wat is er gelijk met ons skelet? </a:t>
            </a:r>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8</a:t>
            </a:fld>
            <a:endParaRPr lang="nl-BE"/>
          </a:p>
        </p:txBody>
      </p:sp>
    </p:spTree>
    <p:extLst>
      <p:ext uri="{BB962C8B-B14F-4D97-AF65-F5344CB8AC3E}">
        <p14:creationId xmlns:p14="http://schemas.microsoft.com/office/powerpoint/2010/main" val="279694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smtClean="0"/>
              <a:t>Wie kent er </a:t>
            </a:r>
            <a:r>
              <a:rPr lang="nl-NL" dirty="0" smtClean="0"/>
              <a:t>verhalen waar figuren in voorkomen?</a:t>
            </a:r>
            <a:r>
              <a:rPr lang="nl-NL" baseline="0" dirty="0" smtClean="0"/>
              <a:t> </a:t>
            </a:r>
            <a:endParaRPr lang="nl-NL" baseline="0" dirty="0" smtClean="0"/>
          </a:p>
          <a:p>
            <a:pPr marL="171450" indent="-171450">
              <a:buFontTx/>
              <a:buChar char="-"/>
            </a:pPr>
            <a:r>
              <a:rPr lang="nl-NL" baseline="0" dirty="0" smtClean="0"/>
              <a:t>Welke figuren komen er allemaal in voor? </a:t>
            </a:r>
          </a:p>
          <a:p>
            <a:pPr marL="0" indent="0">
              <a:buFontTx/>
              <a:buNone/>
            </a:pPr>
            <a:r>
              <a:rPr lang="nl-NL" baseline="0" dirty="0" smtClean="0"/>
              <a:t>* Bv </a:t>
            </a:r>
            <a:r>
              <a:rPr lang="nl-NL" baseline="0" dirty="0" err="1" smtClean="0"/>
              <a:t>stitch</a:t>
            </a:r>
            <a:r>
              <a:rPr lang="nl-NL" baseline="0" dirty="0" smtClean="0"/>
              <a:t>, </a:t>
            </a:r>
            <a:r>
              <a:rPr lang="nl-NL" baseline="0" dirty="0" err="1" smtClean="0"/>
              <a:t>donald</a:t>
            </a:r>
            <a:r>
              <a:rPr lang="nl-NL" baseline="0" dirty="0" smtClean="0"/>
              <a:t> </a:t>
            </a:r>
            <a:r>
              <a:rPr lang="nl-NL" baseline="0" dirty="0" err="1" smtClean="0"/>
              <a:t>duck</a:t>
            </a:r>
            <a:r>
              <a:rPr lang="nl-NL" baseline="0" dirty="0" smtClean="0"/>
              <a:t>, eenhoorns,…</a:t>
            </a:r>
            <a:endParaRPr lang="nl-NL" baseline="0" dirty="0" smtClean="0"/>
          </a:p>
          <a:p>
            <a:pPr marL="0" indent="0">
              <a:buFontTx/>
              <a:buNone/>
            </a:pPr>
            <a:endParaRPr lang="nl-NL" baseline="0" dirty="0" smtClean="0"/>
          </a:p>
          <a:p>
            <a:pPr marL="0" indent="0">
              <a:buFontTx/>
              <a:buNone/>
            </a:pPr>
            <a:r>
              <a:rPr lang="nl-NL" baseline="0" dirty="0" smtClean="0"/>
              <a:t>2. Wie kan een houding uitbeelden van een sprookjesfiguur vooraan in de </a:t>
            </a:r>
            <a:r>
              <a:rPr lang="nl-NL" baseline="0" dirty="0" smtClean="0"/>
              <a:t>klas</a:t>
            </a:r>
            <a:r>
              <a:rPr lang="nl-NL" baseline="0" dirty="0" smtClean="0"/>
              <a:t>? </a:t>
            </a:r>
          </a:p>
          <a:p>
            <a:pPr marL="171450" indent="-171450">
              <a:buFontTx/>
              <a:buChar char="-"/>
            </a:pPr>
            <a:r>
              <a:rPr lang="nl-NL" baseline="0" dirty="0" smtClean="0"/>
              <a:t>Klas</a:t>
            </a:r>
            <a:r>
              <a:rPr lang="nl-NL" baseline="0" dirty="0" smtClean="0"/>
              <a:t>: wie kan het figuur raden? </a:t>
            </a:r>
          </a:p>
          <a:p>
            <a:pPr marL="171450" indent="-171450">
              <a:buFontTx/>
              <a:buChar char="-"/>
            </a:pPr>
            <a:r>
              <a:rPr lang="nl-NL" baseline="0" dirty="0" smtClean="0"/>
              <a:t>We bespreken de houding</a:t>
            </a:r>
          </a:p>
          <a:p>
            <a:pPr marL="171450" indent="-171450">
              <a:buFontTx/>
              <a:buChar char="-"/>
            </a:pPr>
            <a:endParaRPr lang="nl-NL" baseline="0" dirty="0" smtClean="0"/>
          </a:p>
          <a:p>
            <a:pPr marL="0" indent="0">
              <a:buFontTx/>
              <a:buNone/>
            </a:pPr>
            <a:r>
              <a:rPr lang="nl-NL" baseline="0" dirty="0" smtClean="0"/>
              <a:t>3. In welke houding zouden zij in het graf liggen. </a:t>
            </a:r>
          </a:p>
          <a:p>
            <a:pPr marL="171450" indent="-171450">
              <a:buFontTx/>
              <a:buChar char="-"/>
            </a:pPr>
            <a:r>
              <a:rPr lang="nl-NL" baseline="0" dirty="0" smtClean="0"/>
              <a:t>Hoe zou hun skelet er dan uitzien? </a:t>
            </a:r>
          </a:p>
          <a:p>
            <a:pPr marL="171450" indent="-171450">
              <a:buFontTx/>
              <a:buChar char="-"/>
            </a:pPr>
            <a:r>
              <a:rPr lang="nl-NL" baseline="0" dirty="0" smtClean="0"/>
              <a:t>Wat zou kenmerkend zijn voor hun skelet? </a:t>
            </a:r>
          </a:p>
          <a:p>
            <a:pPr marL="0"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11</a:t>
            </a:fld>
            <a:endParaRPr lang="nl-BE"/>
          </a:p>
        </p:txBody>
      </p:sp>
    </p:spTree>
    <p:extLst>
      <p:ext uri="{BB962C8B-B14F-4D97-AF65-F5344CB8AC3E}">
        <p14:creationId xmlns:p14="http://schemas.microsoft.com/office/powerpoint/2010/main" val="302634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12</a:t>
            </a:fld>
            <a:endParaRPr lang="nl-BE"/>
          </a:p>
        </p:txBody>
      </p:sp>
    </p:spTree>
    <p:extLst>
      <p:ext uri="{BB962C8B-B14F-4D97-AF65-F5344CB8AC3E}">
        <p14:creationId xmlns:p14="http://schemas.microsoft.com/office/powerpoint/2010/main" val="183682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we onze figuur beginnen te tekenen,</a:t>
            </a:r>
            <a:r>
              <a:rPr lang="nl-NL" baseline="0" dirty="0" smtClean="0"/>
              <a:t> gaan we lijnen tekenen. </a:t>
            </a:r>
          </a:p>
          <a:p>
            <a:r>
              <a:rPr lang="nl-NL" baseline="0" dirty="0" smtClean="0"/>
              <a:t>Het is belangrijk om te weten wat er belangrijk is aan ons skelet en dit extra benadrukken door duidelijke lijnen. </a:t>
            </a:r>
          </a:p>
          <a:p>
            <a:endParaRPr lang="nl-NL" baseline="0" dirty="0" smtClean="0"/>
          </a:p>
          <a:p>
            <a:pPr marL="171450" indent="-171450">
              <a:buFontTx/>
              <a:buChar char="-"/>
            </a:pPr>
            <a:r>
              <a:rPr lang="nl-NL" baseline="0" dirty="0" smtClean="0"/>
              <a:t>Welke soorten lijnen kennen jullie? </a:t>
            </a:r>
          </a:p>
          <a:p>
            <a:pPr marL="171450" indent="-171450">
              <a:buFont typeface="Arial" panose="020B0604020202020204" pitchFamily="34" charset="0"/>
              <a:buChar char="•"/>
            </a:pPr>
            <a:r>
              <a:rPr lang="nl-NL" baseline="0" dirty="0" smtClean="0"/>
              <a:t>Rechte lijnen </a:t>
            </a:r>
          </a:p>
          <a:p>
            <a:pPr marL="171450" indent="-171450">
              <a:buFont typeface="Arial" panose="020B0604020202020204" pitchFamily="34" charset="0"/>
              <a:buChar char="•"/>
            </a:pPr>
            <a:r>
              <a:rPr lang="nl-NL" baseline="0" dirty="0" smtClean="0"/>
              <a:t>Gebogen lijnen </a:t>
            </a:r>
          </a:p>
          <a:p>
            <a:pPr marL="171450" indent="-171450">
              <a:buFont typeface="Arial" panose="020B0604020202020204" pitchFamily="34" charset="0"/>
              <a:buChar char="•"/>
            </a:pPr>
            <a:r>
              <a:rPr lang="nl-NL" baseline="0" dirty="0" smtClean="0"/>
              <a:t>Kromme lijnen</a:t>
            </a:r>
          </a:p>
          <a:p>
            <a:pPr marL="171450" indent="-171450">
              <a:buFont typeface="Arial" panose="020B0604020202020204" pitchFamily="34" charset="0"/>
              <a:buChar char="•"/>
            </a:pPr>
            <a:r>
              <a:rPr lang="nl-NL" baseline="0" dirty="0" smtClean="0"/>
              <a:t>… </a:t>
            </a:r>
          </a:p>
          <a:p>
            <a:pPr marL="171450" indent="-171450">
              <a:buFont typeface="Arial" panose="020B0604020202020204" pitchFamily="34" charset="0"/>
              <a:buChar char="•"/>
            </a:pPr>
            <a:endParaRPr lang="nl-NL" baseline="0" dirty="0" smtClean="0"/>
          </a:p>
          <a:p>
            <a:pPr marL="0" indent="0">
              <a:buFont typeface="Arial" panose="020B0604020202020204" pitchFamily="34" charset="0"/>
              <a:buNone/>
            </a:pPr>
            <a:r>
              <a:rPr lang="nl-NL" baseline="0" dirty="0" smtClean="0"/>
              <a:t/>
            </a:r>
            <a:br>
              <a:rPr lang="nl-NL" baseline="0" dirty="0" smtClean="0"/>
            </a:br>
            <a:r>
              <a:rPr lang="nl-NL" baseline="0" dirty="0" smtClean="0"/>
              <a:t>- Zijn die lijnen allemaal even dik? </a:t>
            </a:r>
          </a:p>
          <a:p>
            <a:pPr marL="171450" indent="-171450">
              <a:buFont typeface="Arial" panose="020B0604020202020204" pitchFamily="34" charset="0"/>
              <a:buChar char="•"/>
            </a:pPr>
            <a:r>
              <a:rPr lang="nl-NL" baseline="0" dirty="0" smtClean="0"/>
              <a:t>Tekenen van verschillende diktes </a:t>
            </a:r>
          </a:p>
          <a:p>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13</a:t>
            </a:fld>
            <a:endParaRPr lang="nl-BE"/>
          </a:p>
        </p:txBody>
      </p:sp>
    </p:spTree>
    <p:extLst>
      <p:ext uri="{BB962C8B-B14F-4D97-AF65-F5344CB8AC3E}">
        <p14:creationId xmlns:p14="http://schemas.microsoft.com/office/powerpoint/2010/main" val="349948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smtClean="0"/>
              <a:t>Kies je favoriete </a:t>
            </a:r>
            <a:r>
              <a:rPr lang="nl-NL" baseline="0" dirty="0" smtClean="0"/>
              <a:t>figuur </a:t>
            </a:r>
          </a:p>
          <a:p>
            <a:pPr marL="0" indent="0">
              <a:buNone/>
            </a:pPr>
            <a:r>
              <a:rPr lang="nl-NL" baseline="0" dirty="0" smtClean="0"/>
              <a:t>Zoek het op de </a:t>
            </a:r>
            <a:r>
              <a:rPr lang="nl-NL" b="1" baseline="0" dirty="0" smtClean="0"/>
              <a:t>IPAD!!!!</a:t>
            </a:r>
          </a:p>
          <a:p>
            <a:pPr marL="171450" indent="-171450">
              <a:buFontTx/>
              <a:buChar char="-"/>
            </a:pPr>
            <a:r>
              <a:rPr lang="nl-NL" baseline="0" dirty="0" smtClean="0"/>
              <a:t>Denk aan zijn/haar houding, kenmerken,… </a:t>
            </a:r>
          </a:p>
          <a:p>
            <a:pPr marL="171450" indent="-171450">
              <a:buFontTx/>
              <a:buChar char="-"/>
            </a:pPr>
            <a:endParaRPr lang="nl-NL" baseline="0" dirty="0" smtClean="0"/>
          </a:p>
          <a:p>
            <a:pPr marL="0" indent="0">
              <a:buFontTx/>
              <a:buNone/>
            </a:pPr>
            <a:r>
              <a:rPr lang="nl-NL" baseline="0" dirty="0" smtClean="0"/>
              <a:t>2. A3-papier </a:t>
            </a:r>
            <a:r>
              <a:rPr lang="nl-NL" baseline="0" dirty="0" smtClean="0"/>
              <a:t>wordt verdeeld. </a:t>
            </a:r>
          </a:p>
          <a:p>
            <a:pPr marL="0" indent="0">
              <a:buFontTx/>
              <a:buNone/>
            </a:pPr>
            <a:endParaRPr lang="nl-NL" baseline="0" dirty="0" smtClean="0"/>
          </a:p>
          <a:p>
            <a:pPr marL="0" indent="0">
              <a:buFontTx/>
              <a:buNone/>
            </a:pPr>
            <a:r>
              <a:rPr lang="nl-NL" baseline="0" dirty="0" smtClean="0"/>
              <a:t>3. Schets alleen je gekozen sprookjesfiguur </a:t>
            </a:r>
          </a:p>
          <a:p>
            <a:pPr marL="0" indent="0">
              <a:buFontTx/>
              <a:buNone/>
            </a:pPr>
            <a:endParaRPr lang="nl-NL" baseline="0" dirty="0" smtClean="0"/>
          </a:p>
          <a:p>
            <a:pPr marL="0" indent="0">
              <a:buFontTx/>
              <a:buNone/>
            </a:pPr>
            <a:r>
              <a:rPr lang="nl-NL" baseline="0" dirty="0" smtClean="0"/>
              <a:t>4. Werk groot </a:t>
            </a:r>
          </a:p>
          <a:p>
            <a:pPr marL="0" indent="0">
              <a:buFontTx/>
              <a:buNone/>
            </a:pPr>
            <a:endParaRPr lang="nl-NL" baseline="0" dirty="0" smtClean="0"/>
          </a:p>
          <a:p>
            <a:pPr marL="0" indent="0">
              <a:buFontTx/>
              <a:buNone/>
            </a:pPr>
            <a:r>
              <a:rPr lang="nl-NL" baseline="0" dirty="0" smtClean="0"/>
              <a:t>5. Klaar met de schets? Verf je botten in het wit!</a:t>
            </a:r>
          </a:p>
          <a:p>
            <a:pPr marL="171450" indent="-171450">
              <a:buFontTx/>
              <a:buChar char="-"/>
            </a:pPr>
            <a:r>
              <a:rPr lang="nl-NL" baseline="0" dirty="0" smtClean="0"/>
              <a:t>Penseel en witte verf word verdeeld </a:t>
            </a:r>
          </a:p>
          <a:p>
            <a:pPr marL="171450" indent="-171450">
              <a:buFontTx/>
              <a:buChar char="-"/>
            </a:pPr>
            <a:endParaRPr lang="nl-NL" baseline="0" dirty="0" smtClean="0"/>
          </a:p>
          <a:p>
            <a:pPr marL="0" indent="0">
              <a:buFontTx/>
              <a:buNone/>
            </a:pPr>
            <a:r>
              <a:rPr lang="nl-NL" baseline="0" dirty="0" smtClean="0"/>
              <a:t>6. Botten geverfd?</a:t>
            </a:r>
          </a:p>
          <a:p>
            <a:pPr marL="171450" indent="-171450">
              <a:buFontTx/>
              <a:buChar char="-"/>
            </a:pPr>
            <a:r>
              <a:rPr lang="nl-NL" baseline="0" dirty="0" smtClean="0"/>
              <a:t>Er rond met </a:t>
            </a:r>
            <a:r>
              <a:rPr lang="nl-NL" baseline="0" dirty="0" smtClean="0"/>
              <a:t>zwarte stift </a:t>
            </a:r>
          </a:p>
          <a:p>
            <a:pPr marL="171450" indent="-171450">
              <a:buFontTx/>
              <a:buChar char="-"/>
            </a:pPr>
            <a:r>
              <a:rPr lang="nl-NL" baseline="0" dirty="0" smtClean="0"/>
              <a:t>Hierdoor </a:t>
            </a:r>
            <a:r>
              <a:rPr lang="nl-NL" baseline="0" dirty="0" smtClean="0"/>
              <a:t>worden de botten duidelijk </a:t>
            </a:r>
          </a:p>
          <a:p>
            <a:pPr marL="171450" indent="-171450">
              <a:buFontTx/>
              <a:buChar char="-"/>
            </a:pPr>
            <a:endParaRPr lang="nl-NL" baseline="0" dirty="0" smtClean="0"/>
          </a:p>
          <a:p>
            <a:pPr marL="0" indent="0">
              <a:buFontTx/>
              <a:buNone/>
            </a:pPr>
            <a:r>
              <a:rPr lang="nl-NL" baseline="0" dirty="0" smtClean="0"/>
              <a:t>7. Verzin een achtergrond </a:t>
            </a:r>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14</a:t>
            </a:fld>
            <a:endParaRPr lang="nl-BE"/>
          </a:p>
        </p:txBody>
      </p:sp>
    </p:spTree>
    <p:extLst>
      <p:ext uri="{BB962C8B-B14F-4D97-AF65-F5344CB8AC3E}">
        <p14:creationId xmlns:p14="http://schemas.microsoft.com/office/powerpoint/2010/main" val="34670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1.</a:t>
            </a:r>
            <a:r>
              <a:rPr lang="nl-NL" baseline="0" dirty="0" smtClean="0"/>
              <a:t> Kies je favoriete figuur </a:t>
            </a:r>
          </a:p>
          <a:p>
            <a:pPr marL="0" indent="0">
              <a:buNone/>
            </a:pPr>
            <a:r>
              <a:rPr lang="nl-NL" baseline="0" dirty="0" smtClean="0"/>
              <a:t>Zoek het op de </a:t>
            </a:r>
            <a:r>
              <a:rPr lang="nl-NL" b="1" baseline="0" dirty="0" smtClean="0"/>
              <a:t>IPAD!!!!</a:t>
            </a:r>
          </a:p>
          <a:p>
            <a:pPr marL="171450" indent="-171450">
              <a:buFontTx/>
              <a:buChar char="-"/>
            </a:pPr>
            <a:r>
              <a:rPr lang="nl-NL" baseline="0" dirty="0" smtClean="0"/>
              <a:t>Denk aan zijn/haar houding, kenmerken,… </a:t>
            </a:r>
          </a:p>
          <a:p>
            <a:pPr marL="171450" indent="-171450">
              <a:buFontTx/>
              <a:buChar char="-"/>
            </a:pPr>
            <a:endParaRPr lang="nl-NL" baseline="0" dirty="0" smtClean="0"/>
          </a:p>
          <a:p>
            <a:pPr marL="0" indent="0">
              <a:buFontTx/>
              <a:buNone/>
            </a:pPr>
            <a:r>
              <a:rPr lang="nl-NL" baseline="0" dirty="0" smtClean="0"/>
              <a:t>2. A3-papier wordt verdeeld. </a:t>
            </a:r>
          </a:p>
          <a:p>
            <a:pPr marL="0" indent="0">
              <a:buFontTx/>
              <a:buNone/>
            </a:pPr>
            <a:endParaRPr lang="nl-NL" baseline="0" dirty="0" smtClean="0"/>
          </a:p>
          <a:p>
            <a:pPr marL="0" indent="0">
              <a:buFontTx/>
              <a:buNone/>
            </a:pPr>
            <a:r>
              <a:rPr lang="nl-NL" baseline="0" dirty="0" smtClean="0"/>
              <a:t>3. Schets alleen je gekozen sprookjesfiguur </a:t>
            </a:r>
          </a:p>
          <a:p>
            <a:pPr marL="0" indent="0">
              <a:buFontTx/>
              <a:buNone/>
            </a:pPr>
            <a:endParaRPr lang="nl-NL" baseline="0" dirty="0" smtClean="0"/>
          </a:p>
          <a:p>
            <a:pPr marL="0" indent="0">
              <a:buFontTx/>
              <a:buNone/>
            </a:pPr>
            <a:r>
              <a:rPr lang="nl-NL" baseline="0" dirty="0" smtClean="0"/>
              <a:t>4. Werk groot </a:t>
            </a:r>
          </a:p>
          <a:p>
            <a:pPr marL="0" indent="0">
              <a:buFontTx/>
              <a:buNone/>
            </a:pPr>
            <a:endParaRPr lang="nl-NL" baseline="0" dirty="0" smtClean="0"/>
          </a:p>
          <a:p>
            <a:pPr marL="0" indent="0">
              <a:buFontTx/>
              <a:buNone/>
            </a:pPr>
            <a:r>
              <a:rPr lang="nl-NL" baseline="0" dirty="0" smtClean="0"/>
              <a:t>5. Klaar met de schets? Verf je botten in het wit!</a:t>
            </a:r>
          </a:p>
          <a:p>
            <a:pPr marL="171450" indent="-171450">
              <a:buFontTx/>
              <a:buChar char="-"/>
            </a:pPr>
            <a:r>
              <a:rPr lang="nl-NL" baseline="0" dirty="0" smtClean="0"/>
              <a:t>Penseel en witte verf word verdeeld </a:t>
            </a:r>
          </a:p>
          <a:p>
            <a:pPr marL="171450" indent="-171450">
              <a:buFontTx/>
              <a:buChar char="-"/>
            </a:pPr>
            <a:endParaRPr lang="nl-NL" baseline="0" dirty="0" smtClean="0"/>
          </a:p>
          <a:p>
            <a:pPr marL="0" indent="0">
              <a:buFontTx/>
              <a:buNone/>
            </a:pPr>
            <a:r>
              <a:rPr lang="nl-NL" baseline="0" dirty="0" smtClean="0"/>
              <a:t>6. Botten geverfd?</a:t>
            </a:r>
          </a:p>
          <a:p>
            <a:pPr marL="171450" indent="-171450">
              <a:buFontTx/>
              <a:buChar char="-"/>
            </a:pPr>
            <a:r>
              <a:rPr lang="nl-NL" baseline="0" dirty="0" smtClean="0"/>
              <a:t>Er rond met zwarte stift </a:t>
            </a:r>
          </a:p>
          <a:p>
            <a:pPr marL="171450" indent="-171450">
              <a:buFontTx/>
              <a:buChar char="-"/>
            </a:pPr>
            <a:r>
              <a:rPr lang="nl-NL" baseline="0" dirty="0" smtClean="0"/>
              <a:t>Hierdoor worden de botten duidelijk </a:t>
            </a:r>
          </a:p>
          <a:p>
            <a:pPr marL="171450" indent="-171450">
              <a:buFontTx/>
              <a:buChar char="-"/>
            </a:pPr>
            <a:endParaRPr lang="nl-NL" baseline="0" dirty="0" smtClean="0"/>
          </a:p>
          <a:p>
            <a:pPr marL="0" indent="0">
              <a:buFontTx/>
              <a:buNone/>
            </a:pPr>
            <a:r>
              <a:rPr lang="nl-NL" baseline="0" dirty="0" smtClean="0"/>
              <a:t>7. Verzin een achtergrond </a:t>
            </a:r>
            <a:endParaRPr lang="nl-BE" dirty="0" smtClean="0"/>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15</a:t>
            </a:fld>
            <a:endParaRPr lang="nl-BE"/>
          </a:p>
        </p:txBody>
      </p:sp>
    </p:spTree>
    <p:extLst>
      <p:ext uri="{BB962C8B-B14F-4D97-AF65-F5344CB8AC3E}">
        <p14:creationId xmlns:p14="http://schemas.microsoft.com/office/powerpoint/2010/main" val="136414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smtClean="0"/>
              <a:t>Kies je favoriete figuur </a:t>
            </a:r>
          </a:p>
          <a:p>
            <a:pPr marL="0" indent="0">
              <a:buNone/>
            </a:pPr>
            <a:r>
              <a:rPr lang="nl-NL" baseline="0" dirty="0" smtClean="0"/>
              <a:t>Zoek het op de </a:t>
            </a:r>
            <a:r>
              <a:rPr lang="nl-NL" b="1" baseline="0" dirty="0" smtClean="0"/>
              <a:t>IPAD!!!!</a:t>
            </a:r>
          </a:p>
          <a:p>
            <a:pPr marL="171450" indent="-171450">
              <a:buFontTx/>
              <a:buChar char="-"/>
            </a:pPr>
            <a:r>
              <a:rPr lang="nl-NL" baseline="0" dirty="0" smtClean="0"/>
              <a:t>Denk aan zijn/haar houding, kenmerken,… </a:t>
            </a:r>
          </a:p>
          <a:p>
            <a:pPr marL="171450" indent="-171450">
              <a:buFontTx/>
              <a:buChar char="-"/>
            </a:pPr>
            <a:endParaRPr lang="nl-NL" baseline="0" dirty="0" smtClean="0"/>
          </a:p>
          <a:p>
            <a:pPr marL="0" indent="0">
              <a:buFontTx/>
              <a:buNone/>
            </a:pPr>
            <a:r>
              <a:rPr lang="nl-NL" baseline="0" dirty="0" smtClean="0"/>
              <a:t>2. A3-papier wordt verdeeld. </a:t>
            </a:r>
          </a:p>
          <a:p>
            <a:pPr marL="0" indent="0">
              <a:buFontTx/>
              <a:buNone/>
            </a:pPr>
            <a:endParaRPr lang="nl-NL" baseline="0" dirty="0" smtClean="0"/>
          </a:p>
          <a:p>
            <a:pPr marL="0" indent="0">
              <a:buFontTx/>
              <a:buNone/>
            </a:pPr>
            <a:r>
              <a:rPr lang="nl-NL" baseline="0" dirty="0" smtClean="0"/>
              <a:t>3. Schets alleen je gekozen sprookjesfiguur </a:t>
            </a:r>
          </a:p>
          <a:p>
            <a:pPr marL="0" indent="0">
              <a:buFontTx/>
              <a:buNone/>
            </a:pPr>
            <a:endParaRPr lang="nl-NL" baseline="0" dirty="0" smtClean="0"/>
          </a:p>
          <a:p>
            <a:pPr marL="0" indent="0">
              <a:buFontTx/>
              <a:buNone/>
            </a:pPr>
            <a:r>
              <a:rPr lang="nl-NL" baseline="0" dirty="0" smtClean="0"/>
              <a:t>4. Werk groot </a:t>
            </a:r>
          </a:p>
          <a:p>
            <a:pPr marL="0" indent="0">
              <a:buFontTx/>
              <a:buNone/>
            </a:pPr>
            <a:endParaRPr lang="nl-NL" baseline="0" dirty="0" smtClean="0"/>
          </a:p>
          <a:p>
            <a:pPr marL="0" indent="0">
              <a:buFontTx/>
              <a:buNone/>
            </a:pPr>
            <a:r>
              <a:rPr lang="nl-NL" baseline="0" dirty="0" smtClean="0"/>
              <a:t>5. Klaar met de schets? Verf je botten in het wit!</a:t>
            </a:r>
          </a:p>
          <a:p>
            <a:pPr marL="171450" indent="-171450">
              <a:buFontTx/>
              <a:buChar char="-"/>
            </a:pPr>
            <a:r>
              <a:rPr lang="nl-NL" baseline="0" dirty="0" smtClean="0"/>
              <a:t>Penseel en witte verf word verdeeld </a:t>
            </a:r>
          </a:p>
          <a:p>
            <a:pPr marL="171450" indent="-171450">
              <a:buFontTx/>
              <a:buChar char="-"/>
            </a:pPr>
            <a:endParaRPr lang="nl-NL" baseline="0" dirty="0" smtClean="0"/>
          </a:p>
          <a:p>
            <a:pPr marL="0" indent="0">
              <a:buFontTx/>
              <a:buNone/>
            </a:pPr>
            <a:r>
              <a:rPr lang="nl-NL" baseline="0" dirty="0" smtClean="0"/>
              <a:t>6. Botten geverfd?</a:t>
            </a:r>
          </a:p>
          <a:p>
            <a:pPr marL="171450" indent="-171450">
              <a:buFontTx/>
              <a:buChar char="-"/>
            </a:pPr>
            <a:r>
              <a:rPr lang="nl-NL" baseline="0" dirty="0" smtClean="0"/>
              <a:t>Er rond met zwarte stift </a:t>
            </a:r>
          </a:p>
          <a:p>
            <a:pPr marL="171450" indent="-171450">
              <a:buFontTx/>
              <a:buChar char="-"/>
            </a:pPr>
            <a:r>
              <a:rPr lang="nl-NL" baseline="0" dirty="0" smtClean="0"/>
              <a:t>Hierdoor worden de botten duidelijk </a:t>
            </a:r>
          </a:p>
          <a:p>
            <a:pPr marL="171450" indent="-171450">
              <a:buFontTx/>
              <a:buChar char="-"/>
            </a:pPr>
            <a:endParaRPr lang="nl-NL" baseline="0" dirty="0" smtClean="0"/>
          </a:p>
          <a:p>
            <a:pPr marL="0" indent="0">
              <a:buFontTx/>
              <a:buNone/>
            </a:pPr>
            <a:r>
              <a:rPr lang="nl-NL" baseline="0" dirty="0" smtClean="0"/>
              <a:t>7. Verzin een achtergrond </a:t>
            </a:r>
            <a:endParaRPr lang="nl-BE" dirty="0" smtClean="0"/>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C944F4C7-D6D7-4335-BD1B-8B362B75A9A1}" type="slidenum">
              <a:rPr lang="nl-BE" smtClean="0"/>
              <a:t>16</a:t>
            </a:fld>
            <a:endParaRPr lang="nl-BE"/>
          </a:p>
        </p:txBody>
      </p:sp>
    </p:spTree>
    <p:extLst>
      <p:ext uri="{BB962C8B-B14F-4D97-AF65-F5344CB8AC3E}">
        <p14:creationId xmlns:p14="http://schemas.microsoft.com/office/powerpoint/2010/main" val="147973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26666414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77831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94305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261430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4041378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69078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‹nr.›</a:t>
            </a:fld>
            <a:endParaRPr lang="en-US" dirty="0"/>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271510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42564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88165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smtClean="0"/>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smtClean="0"/>
              <a:t>11/8/2019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40524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11/8/2019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31184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11/8/2019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32199591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LdQr1yYp_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Een skelet </a:t>
            </a:r>
            <a:endParaRPr lang="nl-BE" dirty="0"/>
          </a:p>
        </p:txBody>
      </p:sp>
    </p:spTree>
    <p:extLst>
      <p:ext uri="{BB962C8B-B14F-4D97-AF65-F5344CB8AC3E}">
        <p14:creationId xmlns:p14="http://schemas.microsoft.com/office/powerpoint/2010/main" val="67374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beeldingsresultaat voor hyungkoo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49" y="223797"/>
            <a:ext cx="6724651" cy="640242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BEBA8EAE-BF5A-486C-A8C5-ECC9F3942E4B}">
                <a14:imgProps xmlns:a14="http://schemas.microsoft.com/office/drawing/2010/main">
                  <a14:imgLayer r:embed="rId4">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186762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Ervaringsveld</a:t>
            </a:r>
            <a:endParaRPr lang="nl-BE" dirty="0"/>
          </a:p>
        </p:txBody>
      </p:sp>
      <p:sp>
        <p:nvSpPr>
          <p:cNvPr id="3" name="Tijdelijke aanduiding voor inhoud 2"/>
          <p:cNvSpPr>
            <a:spLocks noGrp="1"/>
          </p:cNvSpPr>
          <p:nvPr>
            <p:ph idx="1"/>
          </p:nvPr>
        </p:nvSpPr>
        <p:spPr>
          <a:xfrm>
            <a:off x="476250" y="2638044"/>
            <a:ext cx="10782300" cy="3101983"/>
          </a:xfrm>
        </p:spPr>
        <p:txBody>
          <a:bodyPr>
            <a:noAutofit/>
          </a:bodyPr>
          <a:lstStyle/>
          <a:p>
            <a:pPr marL="0" indent="0">
              <a:buNone/>
            </a:pPr>
            <a:r>
              <a:rPr lang="nl-NL" sz="3600" dirty="0" smtClean="0"/>
              <a:t>Wie kent er sprookjes? </a:t>
            </a:r>
          </a:p>
          <a:p>
            <a:pPr marL="0" indent="0">
              <a:buNone/>
            </a:pPr>
            <a:endParaRPr lang="nl-NL" sz="3600" dirty="0"/>
          </a:p>
          <a:p>
            <a:pPr marL="0" indent="0">
              <a:buNone/>
            </a:pPr>
            <a:r>
              <a:rPr lang="nl-NL" sz="3600" dirty="0" smtClean="0"/>
              <a:t>Wie kan een houding uitbeelden van een sprookjesfiguur vooraan in de klas? </a:t>
            </a:r>
          </a:p>
          <a:p>
            <a:pPr marL="0" indent="0">
              <a:buNone/>
            </a:pPr>
            <a:endParaRPr lang="nl-NL" sz="3600" dirty="0"/>
          </a:p>
          <a:p>
            <a:pPr marL="0" indent="0">
              <a:buNone/>
            </a:pPr>
            <a:r>
              <a:rPr lang="nl-NL" sz="3600" dirty="0" smtClean="0"/>
              <a:t>In welke houding zouden zij in het graf liggen? </a:t>
            </a:r>
            <a:endParaRPr lang="nl-BE" sz="3600" dirty="0"/>
          </a:p>
        </p:txBody>
      </p:sp>
      <p:sp>
        <p:nvSpPr>
          <p:cNvPr id="4" name="Rechthoek 3"/>
          <p:cNvSpPr/>
          <p:nvPr/>
        </p:nvSpPr>
        <p:spPr>
          <a:xfrm flipV="1">
            <a:off x="352425" y="2534193"/>
            <a:ext cx="11029950" cy="418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1998167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Toptips</a:t>
            </a:r>
            <a:endParaRPr lang="nl-BE" dirty="0"/>
          </a:p>
        </p:txBody>
      </p:sp>
      <p:sp>
        <p:nvSpPr>
          <p:cNvPr id="3" name="Tijdelijke aanduiding voor inhoud 2"/>
          <p:cNvSpPr>
            <a:spLocks noGrp="1"/>
          </p:cNvSpPr>
          <p:nvPr>
            <p:ph idx="1"/>
          </p:nvPr>
        </p:nvSpPr>
        <p:spPr>
          <a:xfrm>
            <a:off x="476250" y="2638044"/>
            <a:ext cx="10782300" cy="3101983"/>
          </a:xfrm>
        </p:spPr>
        <p:txBody>
          <a:bodyPr>
            <a:noAutofit/>
          </a:bodyPr>
          <a:lstStyle/>
          <a:p>
            <a:pPr marL="0" indent="0">
              <a:buNone/>
            </a:pPr>
            <a:r>
              <a:rPr lang="nl-NL" sz="3600" b="1" u="sng" dirty="0" smtClean="0"/>
              <a:t>Wat leren we vandaag? </a:t>
            </a:r>
          </a:p>
          <a:p>
            <a:pPr marL="0" indent="0">
              <a:buNone/>
            </a:pPr>
            <a:endParaRPr lang="nl-NL" sz="3600" dirty="0"/>
          </a:p>
          <a:p>
            <a:pPr marL="0" indent="0">
              <a:buNone/>
            </a:pPr>
            <a:r>
              <a:rPr lang="nl-NL" sz="3600" dirty="0" smtClean="0"/>
              <a:t>Lijnen gebruiken om een duidelijk figuur te maken.</a:t>
            </a:r>
            <a:r>
              <a:rPr lang="nl-NL" sz="3600" dirty="0"/>
              <a:t/>
            </a:r>
            <a:br>
              <a:rPr lang="nl-NL" sz="3600" dirty="0"/>
            </a:br>
            <a:r>
              <a:rPr lang="nl-NL" sz="3600" dirty="0" smtClean="0"/>
              <a:t>Groot werken.</a:t>
            </a:r>
            <a:endParaRPr lang="nl-BE" sz="3600" dirty="0"/>
          </a:p>
        </p:txBody>
      </p:sp>
      <p:pic>
        <p:nvPicPr>
          <p:cNvPr id="7" name="Afbeelding 6"/>
          <p:cNvPicPr>
            <a:picLocks noChangeAspect="1"/>
          </p:cNvPicPr>
          <p:nvPr/>
        </p:nvPicPr>
        <p:blipFill rotWithShape="1">
          <a:blip r:embed="rId3">
            <a:extLst>
              <a:ext uri="{BEBA8EAE-BF5A-486C-A8C5-ECC9F3942E4B}">
                <a14:imgProps xmlns:a14="http://schemas.microsoft.com/office/drawing/2010/main">
                  <a14:imgLayer r:embed="rId4">
                    <a14:imgEffect>
                      <a14:backgroundRemoval t="9091" b="100000" l="0" r="99342"/>
                    </a14:imgEffect>
                  </a14:imgLayer>
                </a14:imgProps>
              </a:ext>
            </a:extLst>
          </a:blip>
          <a:srcRect l="8437"/>
          <a:stretch/>
        </p:blipFill>
        <p:spPr>
          <a:xfrm>
            <a:off x="9949701" y="184772"/>
            <a:ext cx="2105048" cy="1303065"/>
          </a:xfrm>
          <a:prstGeom prst="rect">
            <a:avLst/>
          </a:prstGeom>
        </p:spPr>
      </p:pic>
      <p:sp>
        <p:nvSpPr>
          <p:cNvPr id="8" name="Rechthoek 7"/>
          <p:cNvSpPr/>
          <p:nvPr/>
        </p:nvSpPr>
        <p:spPr>
          <a:xfrm>
            <a:off x="228600" y="4044462"/>
            <a:ext cx="11029950" cy="249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98822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 schetsen… </a:t>
            </a:r>
            <a:endParaRPr lang="nl-BE" dirty="0"/>
          </a:p>
        </p:txBody>
      </p:sp>
      <p:sp>
        <p:nvSpPr>
          <p:cNvPr id="3" name="Tijdelijke aanduiding voor inhoud 2"/>
          <p:cNvSpPr>
            <a:spLocks noGrp="1"/>
          </p:cNvSpPr>
          <p:nvPr>
            <p:ph idx="1"/>
          </p:nvPr>
        </p:nvSpPr>
        <p:spPr/>
        <p:txBody>
          <a:bodyPr/>
          <a:lstStyle/>
          <a:p>
            <a:pPr marL="0" indent="0" algn="ctr">
              <a:buNone/>
            </a:pPr>
            <a:r>
              <a:rPr lang="nl-NL" sz="6000" dirty="0" smtClean="0"/>
              <a:t>Kladpapier!</a:t>
            </a:r>
          </a:p>
          <a:p>
            <a:pPr marL="0" indent="0">
              <a:buNone/>
            </a:pPr>
            <a:endParaRPr lang="nl-BE" dirty="0"/>
          </a:p>
        </p:txBody>
      </p:sp>
    </p:spTree>
    <p:extLst>
      <p:ext uri="{BB962C8B-B14F-4D97-AF65-F5344CB8AC3E}">
        <p14:creationId xmlns:p14="http://schemas.microsoft.com/office/powerpoint/2010/main" val="97448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 een skelet maken… </a:t>
            </a:r>
            <a:br>
              <a:rPr lang="nl-NL" dirty="0" smtClean="0"/>
            </a:br>
            <a:r>
              <a:rPr lang="nl-NL" dirty="0" smtClean="0"/>
              <a:t>Ik doe het even voor!</a:t>
            </a:r>
            <a:endParaRPr lang="nl-BE" dirty="0"/>
          </a:p>
        </p:txBody>
      </p:sp>
      <p:sp>
        <p:nvSpPr>
          <p:cNvPr id="3" name="Tijdelijke aanduiding voor inhoud 2"/>
          <p:cNvSpPr>
            <a:spLocks noGrp="1"/>
          </p:cNvSpPr>
          <p:nvPr>
            <p:ph idx="1"/>
          </p:nvPr>
        </p:nvSpPr>
        <p:spPr>
          <a:xfrm>
            <a:off x="2231136" y="2523744"/>
            <a:ext cx="7729728" cy="3911562"/>
          </a:xfrm>
        </p:spPr>
        <p:txBody>
          <a:bodyPr>
            <a:normAutofit lnSpcReduction="10000"/>
          </a:bodyPr>
          <a:lstStyle/>
          <a:p>
            <a:pPr marL="342900" indent="-342900">
              <a:buAutoNum type="arabicPeriod"/>
            </a:pPr>
            <a:r>
              <a:rPr lang="nl-NL" sz="3000" dirty="0" smtClean="0"/>
              <a:t>Kies je favoriete sprookjesfiguur</a:t>
            </a:r>
          </a:p>
          <a:p>
            <a:pPr marL="342900" indent="-342900">
              <a:buAutoNum type="arabicPeriod"/>
            </a:pPr>
            <a:r>
              <a:rPr lang="nl-NL" sz="3000" dirty="0" smtClean="0"/>
              <a:t>Kaftpapier </a:t>
            </a:r>
          </a:p>
          <a:p>
            <a:pPr marL="342900" indent="-342900">
              <a:buAutoNum type="arabicPeriod"/>
            </a:pPr>
            <a:r>
              <a:rPr lang="nl-NL" sz="3000" dirty="0" smtClean="0"/>
              <a:t>Schets je gekozen sprookjesfiguur</a:t>
            </a:r>
          </a:p>
          <a:p>
            <a:pPr marL="342900" indent="-342900">
              <a:buAutoNum type="arabicPeriod"/>
            </a:pPr>
            <a:r>
              <a:rPr lang="nl-NL" sz="3000" dirty="0" smtClean="0"/>
              <a:t>Werk GROOT!</a:t>
            </a:r>
          </a:p>
          <a:p>
            <a:pPr marL="342900" indent="-342900">
              <a:buAutoNum type="arabicPeriod"/>
            </a:pPr>
            <a:r>
              <a:rPr lang="nl-NL" sz="3000" dirty="0" smtClean="0"/>
              <a:t>Klaar met je schets? Verf je botten in het wit!</a:t>
            </a:r>
          </a:p>
          <a:p>
            <a:pPr marL="342900" indent="-342900">
              <a:buAutoNum type="arabicPeriod"/>
            </a:pPr>
            <a:r>
              <a:rPr lang="nl-NL" sz="3000" dirty="0" smtClean="0"/>
              <a:t>Botten geverfd? Met fijn potlood er rond gaan</a:t>
            </a:r>
          </a:p>
          <a:p>
            <a:pPr marL="342900" indent="-342900">
              <a:buAutoNum type="arabicPeriod"/>
            </a:pPr>
            <a:r>
              <a:rPr lang="nl-NL" sz="3000" dirty="0" smtClean="0"/>
              <a:t>Verzin een achtergrond </a:t>
            </a:r>
          </a:p>
          <a:p>
            <a:pPr marL="342900" indent="-342900">
              <a:buAutoNum type="arabicPeriod"/>
            </a:pPr>
            <a:endParaRPr lang="nl-NL" dirty="0" smtClean="0"/>
          </a:p>
        </p:txBody>
      </p:sp>
      <p:pic>
        <p:nvPicPr>
          <p:cNvPr id="4" name="Afbeelding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42718" y1="21839" x2="42718" y2="21839"/>
                        <a14:backgroundMark x1="61165" y1="11494" x2="61165" y2="11494"/>
                        <a14:backgroundMark x1="62136" y1="77011" x2="62136" y2="77011"/>
                      </a14:backgroundRemoval>
                    </a14:imgEffect>
                  </a14:imgLayer>
                </a14:imgProps>
              </a:ext>
            </a:extLst>
          </a:blip>
          <a:srcRect l="12624" t="9254" r="9078" b="13661"/>
          <a:stretch/>
        </p:blipFill>
        <p:spPr>
          <a:xfrm>
            <a:off x="9960864" y="9221"/>
            <a:ext cx="2169462" cy="1804081"/>
          </a:xfrm>
          <a:prstGeom prst="rect">
            <a:avLst/>
          </a:prstGeom>
        </p:spPr>
      </p:pic>
    </p:spTree>
    <p:extLst>
      <p:ext uri="{BB962C8B-B14F-4D97-AF65-F5344CB8AC3E}">
        <p14:creationId xmlns:p14="http://schemas.microsoft.com/office/powerpoint/2010/main" val="312401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 een skelet maken… </a:t>
            </a:r>
            <a:r>
              <a:rPr lang="nl-NL" dirty="0" err="1" smtClean="0"/>
              <a:t>Try</a:t>
            </a:r>
            <a:r>
              <a:rPr lang="nl-NL" dirty="0" smtClean="0"/>
              <a:t> out</a:t>
            </a:r>
            <a:endParaRPr lang="nl-BE" dirty="0"/>
          </a:p>
        </p:txBody>
      </p:sp>
      <p:pic>
        <p:nvPicPr>
          <p:cNvPr id="6" name="Afbeelding 5"/>
          <p:cNvPicPr>
            <a:picLocks noChangeAspect="1"/>
          </p:cNvPicPr>
          <p:nvPr/>
        </p:nvPicPr>
        <p:blipFill>
          <a:blip r:embed="rId3"/>
          <a:stretch>
            <a:fillRect/>
          </a:stretch>
        </p:blipFill>
        <p:spPr>
          <a:xfrm>
            <a:off x="531703" y="2457772"/>
            <a:ext cx="5791605" cy="2901469"/>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4">
            <a:extLst>
              <a:ext uri="{BEBA8EAE-BF5A-486C-A8C5-ECC9F3942E4B}">
                <a14:imgProps xmlns:a14="http://schemas.microsoft.com/office/drawing/2010/main">
                  <a14:imgLayer r:embed="rId5">
                    <a14:imgEffect>
                      <a14:backgroundRemoval t="0" b="89320" l="9174" r="89908">
                        <a14:foregroundMark x1="63303" y1="13592" x2="63303" y2="13592"/>
                        <a14:foregroundMark x1="31193" y1="50485" x2="31193" y2="50485"/>
                      </a14:backgroundRemoval>
                    </a14:imgEffect>
                  </a14:imgLayer>
                </a14:imgProps>
              </a:ext>
            </a:extLst>
          </a:blip>
          <a:stretch>
            <a:fillRect/>
          </a:stretch>
        </p:blipFill>
        <p:spPr>
          <a:xfrm>
            <a:off x="10210880" y="257255"/>
            <a:ext cx="1761498" cy="1664535"/>
          </a:xfrm>
          <a:prstGeom prst="rect">
            <a:avLst/>
          </a:prstGeom>
        </p:spPr>
      </p:pic>
    </p:spTree>
    <p:extLst>
      <p:ext uri="{BB962C8B-B14F-4D97-AF65-F5344CB8AC3E}">
        <p14:creationId xmlns:p14="http://schemas.microsoft.com/office/powerpoint/2010/main" val="268850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 een skelet maken… </a:t>
            </a:r>
            <a:br>
              <a:rPr lang="nl-NL" dirty="0" smtClean="0"/>
            </a:br>
            <a:r>
              <a:rPr lang="nl-NL" dirty="0" smtClean="0"/>
              <a:t>nu voor echt!</a:t>
            </a:r>
            <a:endParaRPr lang="nl-BE" dirty="0"/>
          </a:p>
        </p:txBody>
      </p:sp>
      <p:pic>
        <p:nvPicPr>
          <p:cNvPr id="6" name="Afbeelding 5"/>
          <p:cNvPicPr>
            <a:picLocks noChangeAspect="1"/>
          </p:cNvPicPr>
          <p:nvPr/>
        </p:nvPicPr>
        <p:blipFill>
          <a:blip r:embed="rId3"/>
          <a:stretch>
            <a:fillRect/>
          </a:stretch>
        </p:blipFill>
        <p:spPr>
          <a:xfrm>
            <a:off x="766964" y="2643752"/>
            <a:ext cx="5277375" cy="2643851"/>
          </a:xfrm>
          <a:prstGeom prst="rect">
            <a:avLst/>
          </a:prstGeom>
          <a:ln>
            <a:noFill/>
          </a:ln>
          <a:effectLst>
            <a:outerShdw blurRad="292100" dist="139700" dir="2700000" algn="tl" rotWithShape="0">
              <a:srgbClr val="333333">
                <a:alpha val="65000"/>
              </a:srgbClr>
            </a:outerShdw>
          </a:effectLst>
        </p:spPr>
      </p:pic>
      <p:pic>
        <p:nvPicPr>
          <p:cNvPr id="3" name="Afbeelding 2"/>
          <p:cNvPicPr>
            <a:picLocks noChangeAspect="1"/>
          </p:cNvPicPr>
          <p:nvPr/>
        </p:nvPicPr>
        <p:blipFill>
          <a:blip r:embed="rId4"/>
          <a:stretch>
            <a:fillRect/>
          </a:stretch>
        </p:blipFill>
        <p:spPr>
          <a:xfrm>
            <a:off x="10345521" y="791301"/>
            <a:ext cx="1638258" cy="1604479"/>
          </a:xfrm>
          <a:prstGeom prst="rect">
            <a:avLst/>
          </a:prstGeom>
        </p:spPr>
      </p:pic>
    </p:spTree>
    <p:extLst>
      <p:ext uri="{BB962C8B-B14F-4D97-AF65-F5344CB8AC3E}">
        <p14:creationId xmlns:p14="http://schemas.microsoft.com/office/powerpoint/2010/main" val="344704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Reflectie </a:t>
            </a:r>
            <a:endParaRPr lang="nl-BE" dirty="0"/>
          </a:p>
        </p:txBody>
      </p:sp>
      <p:sp>
        <p:nvSpPr>
          <p:cNvPr id="3" name="Tijdelijke aanduiding voor inhoud 2"/>
          <p:cNvSpPr>
            <a:spLocks noGrp="1"/>
          </p:cNvSpPr>
          <p:nvPr>
            <p:ph idx="1"/>
          </p:nvPr>
        </p:nvSpPr>
        <p:spPr>
          <a:xfrm>
            <a:off x="133972" y="3443956"/>
            <a:ext cx="10269416" cy="3786202"/>
          </a:xfrm>
        </p:spPr>
        <p:txBody>
          <a:bodyPr>
            <a:normAutofit/>
          </a:bodyPr>
          <a:lstStyle/>
          <a:p>
            <a:pPr marL="0" indent="0">
              <a:buNone/>
            </a:pPr>
            <a:r>
              <a:rPr lang="nl-NL" sz="2500" dirty="0" smtClean="0"/>
              <a:t>Hoe ben je tewerk gegaan? </a:t>
            </a:r>
          </a:p>
          <a:p>
            <a:pPr marL="0" indent="0">
              <a:buNone/>
            </a:pPr>
            <a:r>
              <a:rPr lang="nl-NL" sz="2500" dirty="0" smtClean="0"/>
              <a:t>Had je direct een idee welk sprookjesfiguur je ging tekenen? </a:t>
            </a:r>
          </a:p>
          <a:p>
            <a:pPr marL="0" indent="0">
              <a:buNone/>
            </a:pPr>
            <a:r>
              <a:rPr lang="nl-NL" sz="2500" dirty="0" smtClean="0"/>
              <a:t>Wat het moeilijk? </a:t>
            </a:r>
          </a:p>
          <a:p>
            <a:pPr marL="0" indent="0">
              <a:buNone/>
            </a:pPr>
            <a:r>
              <a:rPr lang="nl-NL" sz="2500" dirty="0" smtClean="0"/>
              <a:t>Welke ideeën heb je verwerkt? </a:t>
            </a:r>
          </a:p>
          <a:p>
            <a:pPr marL="0" indent="0">
              <a:buNone/>
            </a:pPr>
            <a:r>
              <a:rPr lang="nl-NL" sz="2500" dirty="0" smtClean="0"/>
              <a:t>Hoe heb je je grenzen verlegd? </a:t>
            </a:r>
          </a:p>
          <a:p>
            <a:pPr marL="0" indent="0">
              <a:buNone/>
            </a:pPr>
            <a:r>
              <a:rPr lang="nl-NL" sz="2500" dirty="0" smtClean="0"/>
              <a:t>Heb ik mij aan de afspraken gehouden?  </a:t>
            </a:r>
            <a:endParaRPr lang="nl-NL" sz="2500" dirty="0"/>
          </a:p>
          <a:p>
            <a:pPr marL="0" indent="0">
              <a:buNone/>
            </a:pPr>
            <a:endParaRPr lang="nl-NL" dirty="0" smtClean="0"/>
          </a:p>
          <a:p>
            <a:pPr marL="0" indent="0">
              <a:buNone/>
            </a:pPr>
            <a:endParaRPr lang="nl-NL" dirty="0"/>
          </a:p>
          <a:p>
            <a:pPr marL="0" indent="0">
              <a:buNone/>
            </a:pPr>
            <a:endParaRPr lang="nl-NL" dirty="0" smtClean="0"/>
          </a:p>
        </p:txBody>
      </p:sp>
      <p:pic>
        <p:nvPicPr>
          <p:cNvPr id="1028" name="Picture 4" descr="Afbeeldingsresultaat voor reflecteren"/>
          <p:cNvPicPr>
            <a:picLocks noChangeAspect="1" noChangeArrowheads="1"/>
          </p:cNvPicPr>
          <p:nvPr/>
        </p:nvPicPr>
        <p:blipFill rotWithShape="1">
          <a:blip r:embed="rId3">
            <a:extLst>
              <a:ext uri="{28A0092B-C50C-407E-A947-70E740481C1C}">
                <a14:useLocalDpi xmlns:a14="http://schemas.microsoft.com/office/drawing/2010/main" val="0"/>
              </a:ext>
            </a:extLst>
          </a:blip>
          <a:srcRect t="47121"/>
          <a:stretch/>
        </p:blipFill>
        <p:spPr bwMode="auto">
          <a:xfrm>
            <a:off x="5635820" y="5419337"/>
            <a:ext cx="3329354" cy="117251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rotWithShape="1">
          <a:blip r:embed="rId4">
            <a:extLst>
              <a:ext uri="{BEBA8EAE-BF5A-486C-A8C5-ECC9F3942E4B}">
                <a14:imgProps xmlns:a14="http://schemas.microsoft.com/office/drawing/2010/main">
                  <a14:imgLayer r:embed="rId5">
                    <a14:imgEffect>
                      <a14:backgroundRemoval t="7692" b="92308" l="0" r="100000">
                        <a14:foregroundMark x1="56338" y1="63462" x2="56338" y2="63462"/>
                        <a14:foregroundMark x1="85211" y1="59615" x2="85211" y2="59615"/>
                      </a14:backgroundRemoval>
                    </a14:imgEffect>
                  </a14:imgLayer>
                </a14:imgProps>
              </a:ext>
            </a:extLst>
          </a:blip>
          <a:srcRect l="11445" t="26067" r="9662"/>
          <a:stretch/>
        </p:blipFill>
        <p:spPr>
          <a:xfrm>
            <a:off x="10130725" y="851677"/>
            <a:ext cx="2061275" cy="707375"/>
          </a:xfrm>
          <a:prstGeom prst="rect">
            <a:avLst/>
          </a:prstGeom>
        </p:spPr>
      </p:pic>
      <p:pic>
        <p:nvPicPr>
          <p:cNvPr id="6" name="Afbeelding 5"/>
          <p:cNvPicPr>
            <a:picLocks noChangeAspect="1"/>
          </p:cNvPicPr>
          <p:nvPr/>
        </p:nvPicPr>
        <p:blipFill rotWithShape="1">
          <a:blip r:embed="rId6"/>
          <a:srcRect l="57336" t="40296" r="9744" b="42722"/>
          <a:stretch/>
        </p:blipFill>
        <p:spPr>
          <a:xfrm>
            <a:off x="6964996" y="2406769"/>
            <a:ext cx="5227004" cy="1515979"/>
          </a:xfrm>
          <a:prstGeom prst="rect">
            <a:avLst/>
          </a:prstGeom>
        </p:spPr>
      </p:pic>
    </p:spTree>
    <p:extLst>
      <p:ext uri="{BB962C8B-B14F-4D97-AF65-F5344CB8AC3E}">
        <p14:creationId xmlns:p14="http://schemas.microsoft.com/office/powerpoint/2010/main" val="82241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alpha val="15000"/>
            </a:schemeClr>
          </a:solidFill>
        </p:spPr>
        <p:txBody>
          <a:bodyPr/>
          <a:lstStyle/>
          <a:p>
            <a:r>
              <a:rPr lang="nl-NL" dirty="0" smtClean="0"/>
              <a:t>Beeld: Waarneming </a:t>
            </a:r>
            <a:endParaRPr lang="nl-BE" dirty="0"/>
          </a:p>
        </p:txBody>
      </p:sp>
      <p:sp>
        <p:nvSpPr>
          <p:cNvPr id="3" name="Tijdelijke aanduiding voor inhoud 2"/>
          <p:cNvSpPr>
            <a:spLocks noGrp="1"/>
          </p:cNvSpPr>
          <p:nvPr>
            <p:ph idx="1"/>
          </p:nvPr>
        </p:nvSpPr>
        <p:spPr>
          <a:xfrm>
            <a:off x="704850" y="2876550"/>
            <a:ext cx="5676900" cy="3314700"/>
          </a:xfrm>
        </p:spPr>
        <p:txBody>
          <a:bodyPr>
            <a:normAutofit/>
          </a:bodyPr>
          <a:lstStyle/>
          <a:p>
            <a:pPr marL="0" indent="0">
              <a:buNone/>
            </a:pPr>
            <a:r>
              <a:rPr lang="nl-NL" sz="4400" dirty="0" smtClean="0"/>
              <a:t>Wie weet hoe ons lichaam</a:t>
            </a:r>
          </a:p>
          <a:p>
            <a:pPr marL="0" indent="0">
              <a:buNone/>
            </a:pPr>
            <a:r>
              <a:rPr lang="nl-NL" sz="4400" dirty="0" smtClean="0"/>
              <a:t>blijft rechtstaan?</a:t>
            </a:r>
          </a:p>
          <a:p>
            <a:endParaRPr lang="nl-BE" sz="4400" dirty="0"/>
          </a:p>
        </p:txBody>
      </p:sp>
      <p:pic>
        <p:nvPicPr>
          <p:cNvPr id="1026" name="Picture 2" descr="Afbeeldingsresultaat voor licha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363" y="2304287"/>
            <a:ext cx="3886962" cy="388696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a:extLst>
              <a:ext uri="{BEBA8EAE-BF5A-486C-A8C5-ECC9F3942E4B}">
                <a14:imgProps xmlns:a14="http://schemas.microsoft.com/office/drawing/2010/main">
                  <a14:imgLayer r:embed="rId5">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34495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5950" y="1059942"/>
            <a:ext cx="8398764" cy="4540758"/>
          </a:xfrm>
        </p:spPr>
        <p:txBody>
          <a:bodyPr/>
          <a:lstStyle/>
          <a:p>
            <a:r>
              <a:rPr lang="nl-NL" dirty="0" smtClean="0"/>
              <a:t>De leerlingen krijgen per groepje een skelet. Dit van een dier/mens.</a:t>
            </a:r>
            <a:endParaRPr lang="nl-BE" dirty="0"/>
          </a:p>
        </p:txBody>
      </p:sp>
      <p:pic>
        <p:nvPicPr>
          <p:cNvPr id="3" name="Afbeelding 2"/>
          <p:cNvPicPr>
            <a:picLocks noChangeAspect="1"/>
          </p:cNvPicPr>
          <p:nvPr/>
        </p:nvPicPr>
        <p:blipFill>
          <a:blip r:embed="rId2">
            <a:extLst>
              <a:ext uri="{BEBA8EAE-BF5A-486C-A8C5-ECC9F3942E4B}">
                <a14:imgProps xmlns:a14="http://schemas.microsoft.com/office/drawing/2010/main">
                  <a14:imgLayer r:embed="rId3">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221359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736" y="259842"/>
            <a:ext cx="7729728" cy="1188720"/>
          </a:xfrm>
        </p:spPr>
        <p:txBody>
          <a:bodyPr/>
          <a:lstStyle/>
          <a:p>
            <a:r>
              <a:rPr lang="nl-NL" dirty="0" smtClean="0"/>
              <a:t>Waarneming </a:t>
            </a:r>
            <a:endParaRPr lang="nl-BE" dirty="0"/>
          </a:p>
        </p:txBody>
      </p:sp>
      <p:sp>
        <p:nvSpPr>
          <p:cNvPr id="3" name="Tijdelijke aanduiding voor inhoud 2"/>
          <p:cNvSpPr>
            <a:spLocks noGrp="1"/>
          </p:cNvSpPr>
          <p:nvPr>
            <p:ph idx="1"/>
          </p:nvPr>
        </p:nvSpPr>
        <p:spPr>
          <a:xfrm>
            <a:off x="402336" y="2599944"/>
            <a:ext cx="4893564" cy="3343656"/>
          </a:xfrm>
        </p:spPr>
        <p:txBody>
          <a:bodyPr>
            <a:normAutofit/>
          </a:bodyPr>
          <a:lstStyle/>
          <a:p>
            <a:pPr marL="0" indent="0">
              <a:buNone/>
            </a:pPr>
            <a:r>
              <a:rPr lang="nl-NL" sz="5000" dirty="0" smtClean="0"/>
              <a:t>Hoe is alles aan elkaar bevestigd? </a:t>
            </a:r>
            <a:endParaRPr lang="nl-BE" sz="5000" dirty="0"/>
          </a:p>
        </p:txBody>
      </p:sp>
      <p:pic>
        <p:nvPicPr>
          <p:cNvPr id="2050" name="Picture 2" descr="Afbeeldingsresultaat voor menselijk ske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764" y="1448562"/>
            <a:ext cx="5157216" cy="515721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BEBA8EAE-BF5A-486C-A8C5-ECC9F3942E4B}">
                <a14:imgProps xmlns:a14="http://schemas.microsoft.com/office/drawing/2010/main">
                  <a14:imgLayer r:embed="rId5">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368609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vogel ske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4" y="492631"/>
            <a:ext cx="8035925" cy="579666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BEBA8EAE-BF5A-486C-A8C5-ECC9F3942E4B}">
                <a14:imgProps xmlns:a14="http://schemas.microsoft.com/office/drawing/2010/main">
                  <a14:imgLayer r:embed="rId4">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338532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5819" t="22043" r="55339" b="30376"/>
          <a:stretch/>
        </p:blipFill>
        <p:spPr>
          <a:xfrm>
            <a:off x="1771651" y="444304"/>
            <a:ext cx="8648700" cy="5956496"/>
          </a:xfrm>
          <a:prstGeom prst="rect">
            <a:avLst/>
          </a:prstGeom>
        </p:spPr>
      </p:pic>
      <p:pic>
        <p:nvPicPr>
          <p:cNvPr id="3" name="Afbeelding 2"/>
          <p:cNvPicPr>
            <a:picLocks noChangeAspect="1"/>
          </p:cNvPicPr>
          <p:nvPr/>
        </p:nvPicPr>
        <p:blipFill>
          <a:blip r:embed="rId3">
            <a:extLst>
              <a:ext uri="{BEBA8EAE-BF5A-486C-A8C5-ECC9F3942E4B}">
                <a14:imgProps xmlns:a14="http://schemas.microsoft.com/office/drawing/2010/main">
                  <a14:imgLayer r:embed="rId4">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61263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skelet d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1" y="481827"/>
            <a:ext cx="7886700" cy="567344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BEBA8EAE-BF5A-486C-A8C5-ECC9F3942E4B}">
                <a14:imgProps xmlns:a14="http://schemas.microsoft.com/office/drawing/2010/main">
                  <a14:imgLayer r:embed="rId4">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130276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450342"/>
            <a:ext cx="7729728" cy="1188720"/>
          </a:xfrm>
        </p:spPr>
        <p:txBody>
          <a:bodyPr/>
          <a:lstStyle/>
          <a:p>
            <a:r>
              <a:rPr lang="nl-NL" dirty="0" err="1" smtClean="0"/>
              <a:t>Hyungkoo</a:t>
            </a:r>
            <a:r>
              <a:rPr lang="nl-NL" dirty="0" smtClean="0"/>
              <a:t> Lee</a:t>
            </a:r>
            <a:endParaRPr lang="nl-BE" dirty="0"/>
          </a:p>
        </p:txBody>
      </p:sp>
      <p:sp>
        <p:nvSpPr>
          <p:cNvPr id="3" name="Tijdelijke aanduiding voor inhoud 2"/>
          <p:cNvSpPr>
            <a:spLocks noGrp="1"/>
          </p:cNvSpPr>
          <p:nvPr>
            <p:ph idx="1"/>
          </p:nvPr>
        </p:nvSpPr>
        <p:spPr>
          <a:xfrm>
            <a:off x="5143500" y="2153412"/>
            <a:ext cx="5486400" cy="3586615"/>
          </a:xfrm>
        </p:spPr>
        <p:txBody>
          <a:bodyPr/>
          <a:lstStyle/>
          <a:p>
            <a:r>
              <a:rPr lang="nl-BE" dirty="0">
                <a:hlinkClick r:id="rId3"/>
              </a:rPr>
              <a:t>https://www.youtube.com/watch?v=MLdQr1yYp_s</a:t>
            </a:r>
            <a:endParaRPr lang="nl-BE" dirty="0"/>
          </a:p>
        </p:txBody>
      </p:sp>
      <p:pic>
        <p:nvPicPr>
          <p:cNvPr id="5124" name="Picture 4" descr="Afbeeldingsresultaat voor hyungkoo l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49" y="2153412"/>
            <a:ext cx="4308475" cy="430847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5">
            <a:extLst>
              <a:ext uri="{BEBA8EAE-BF5A-486C-A8C5-ECC9F3942E4B}">
                <a14:imgProps xmlns:a14="http://schemas.microsoft.com/office/drawing/2010/main">
                  <a14:imgLayer r:embed="rId6">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477500" y="185736"/>
            <a:ext cx="1355725" cy="1016793"/>
          </a:xfrm>
          <a:prstGeom prst="rect">
            <a:avLst/>
          </a:prstGeom>
        </p:spPr>
      </p:pic>
    </p:spTree>
    <p:extLst>
      <p:ext uri="{BB962C8B-B14F-4D97-AF65-F5344CB8AC3E}">
        <p14:creationId xmlns:p14="http://schemas.microsoft.com/office/powerpoint/2010/main" val="559041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hyungkoo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648" y="349321"/>
            <a:ext cx="4743977" cy="28463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fbeeldingsresultaat voor hyungkoo 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3" y="349321"/>
            <a:ext cx="4962107" cy="3309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fbeeldingsresultaat voor hyungkoo l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275" y="3428999"/>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5">
            <a:extLst>
              <a:ext uri="{BEBA8EAE-BF5A-486C-A8C5-ECC9F3942E4B}">
                <a14:imgProps xmlns:a14="http://schemas.microsoft.com/office/drawing/2010/main">
                  <a14:imgLayer r:embed="rId6">
                    <a14:imgEffect>
                      <a14:backgroundRemoval t="0" b="100000" l="0" r="97368">
                        <a14:foregroundMark x1="32895" y1="15789" x2="32895" y2="15789"/>
                        <a14:foregroundMark x1="47368" y1="78947" x2="47368" y2="78947"/>
                        <a14:foregroundMark x1="61842" y1="77193" x2="61842" y2="77193"/>
                        <a14:foregroundMark x1="73684" y1="71930" x2="73684" y2="71930"/>
                        <a14:foregroundMark x1="84211" y1="61404" x2="84211" y2="61404"/>
                        <a14:foregroundMark x1="84211" y1="31579" x2="84211" y2="31579"/>
                        <a14:foregroundMark x1="75000" y1="22807" x2="75000" y2="22807"/>
                        <a14:foregroundMark x1="60526" y1="17544" x2="60526" y2="17544"/>
                        <a14:foregroundMark x1="47368" y1="14035" x2="47368" y2="14035"/>
                        <a14:foregroundMark x1="21053" y1="22807" x2="21053" y2="22807"/>
                        <a14:foregroundMark x1="10526" y1="33333" x2="10526" y2="33333"/>
                        <a14:foregroundMark x1="10526" y1="61404" x2="10526" y2="61404"/>
                        <a14:foregroundMark x1="34211" y1="77193" x2="34211" y2="77193"/>
                        <a14:foregroundMark x1="22368" y1="70175" x2="22368" y2="70175"/>
                        <a14:backgroundMark x1="13158" y1="22807" x2="13158" y2="22807"/>
                        <a14:backgroundMark x1="21053" y1="7018" x2="21053" y2="7018"/>
                      </a14:backgroundRemoval>
                    </a14:imgEffect>
                  </a14:imgLayer>
                </a14:imgProps>
              </a:ext>
            </a:extLst>
          </a:blip>
          <a:stretch>
            <a:fillRect/>
          </a:stretch>
        </p:blipFill>
        <p:spPr>
          <a:xfrm>
            <a:off x="10842625" y="116031"/>
            <a:ext cx="1355725" cy="1016793"/>
          </a:xfrm>
          <a:prstGeom prst="rect">
            <a:avLst/>
          </a:prstGeom>
        </p:spPr>
      </p:pic>
    </p:spTree>
    <p:extLst>
      <p:ext uri="{BB962C8B-B14F-4D97-AF65-F5344CB8AC3E}">
        <p14:creationId xmlns:p14="http://schemas.microsoft.com/office/powerpoint/2010/main" val="12182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TM10001115[[fn=Pakket]]</Template>
  <TotalTime>230</TotalTime>
  <Words>764</Words>
  <Application>Microsoft Office PowerPoint</Application>
  <PresentationFormat>Breedbeeld</PresentationFormat>
  <Paragraphs>152</Paragraphs>
  <Slides>17</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Gill Sans MT</vt:lpstr>
      <vt:lpstr>Parcel</vt:lpstr>
      <vt:lpstr>Een skelet </vt:lpstr>
      <vt:lpstr>Beeld: Waarneming </vt:lpstr>
      <vt:lpstr>De leerlingen krijgen per groepje een skelet. Dit van een dier/mens.</vt:lpstr>
      <vt:lpstr>Waarneming </vt:lpstr>
      <vt:lpstr>PowerPoint-presentatie</vt:lpstr>
      <vt:lpstr>PowerPoint-presentatie</vt:lpstr>
      <vt:lpstr>PowerPoint-presentatie</vt:lpstr>
      <vt:lpstr>Hyungkoo Lee</vt:lpstr>
      <vt:lpstr>PowerPoint-presentatie</vt:lpstr>
      <vt:lpstr>PowerPoint-presentatie</vt:lpstr>
      <vt:lpstr>Ervaringsveld</vt:lpstr>
      <vt:lpstr>Toptips</vt:lpstr>
      <vt:lpstr>Eerst schetsen… </vt:lpstr>
      <vt:lpstr>Zelf een skelet maken…  Ik doe het even voor!</vt:lpstr>
      <vt:lpstr>Zelf een skelet maken… Try out</vt:lpstr>
      <vt:lpstr>Zelf een skelet maken…  nu voor echt!</vt:lpstr>
      <vt:lpstr>Reflectie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skelet</dc:title>
  <dc:creator>Ellen Balliu</dc:creator>
  <cp:lastModifiedBy>Ellen Balliu</cp:lastModifiedBy>
  <cp:revision>19</cp:revision>
  <dcterms:created xsi:type="dcterms:W3CDTF">2019-10-25T11:56:18Z</dcterms:created>
  <dcterms:modified xsi:type="dcterms:W3CDTF">2019-11-08T15:06:22Z</dcterms:modified>
</cp:coreProperties>
</file>